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4" r:id="rId2"/>
    <p:sldId id="276" r:id="rId3"/>
    <p:sldId id="2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FDB4A-A496-4F28-8BD0-8EE10F89F440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B223A-4677-410A-AD22-6C65C042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4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>
            <a:extLst>
              <a:ext uri="{FF2B5EF4-FFF2-40B4-BE49-F238E27FC236}">
                <a16:creationId xmlns:a16="http://schemas.microsoft.com/office/drawing/2014/main" id="{04B2308C-6976-4248-ADC0-CF7F7A96DE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es Placeholder 2">
            <a:extLst>
              <a:ext uri="{FF2B5EF4-FFF2-40B4-BE49-F238E27FC236}">
                <a16:creationId xmlns:a16="http://schemas.microsoft.com/office/drawing/2014/main" id="{05F181E6-16D4-4B93-AB77-EDEB04AF02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Review counseling center website: “services”, “students tab”, and “relaxation resources”</a:t>
            </a: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3F4B1E85-EF0E-4229-973A-5745A7520C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9F7C59B-2FD0-4D6C-AC0D-05F61958E964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43FF6328-2158-4F0E-83E6-802105ED4B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6EA4E3A1-27E7-4868-9124-0EA5D0435F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The counseling center is a resource, you can learn more by following us on Instagram or visiting our website</a:t>
            </a:r>
          </a:p>
          <a:p>
            <a:pPr marL="171450" indent="-171450"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Each new follower has the opportunity to join raffles for prizes</a:t>
            </a:r>
          </a:p>
          <a:p>
            <a:pPr marL="171450" indent="-171450"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Self-care resources are listed in our stories</a:t>
            </a:r>
          </a:p>
          <a:p>
            <a:pPr marL="171450" indent="-171450"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Get to know the staff by visiting our “Meet the Staff” stories</a:t>
            </a:r>
          </a:p>
          <a:p>
            <a:pPr marL="171450" indent="-171450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06AF55E4-7B92-4051-AED4-D55A237717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61C129-45F5-4BE0-AA4A-0EFFB2876E9B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u="sng" dirty="0"/>
              <a:t>Talking Points:</a:t>
            </a:r>
          </a:p>
          <a:p>
            <a:endParaRPr lang="en-CA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What is Togetherall? </a:t>
            </a: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T</a:t>
            </a:r>
            <a:r>
              <a:rPr lang="en-US" sz="1200" b="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ogetherall is a </a:t>
            </a:r>
            <a:r>
              <a:rPr lang="en-CA" sz="1200" b="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clinically moderated, </a:t>
            </a:r>
            <a:r>
              <a:rPr lang="en-CA" sz="1200" b="0" u="sng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online peer-to-peer </a:t>
            </a:r>
            <a:r>
              <a:rPr lang="en-US" sz="1200" b="0" u="sng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mental health community </a:t>
            </a:r>
            <a:r>
              <a:rPr lang="en-US" sz="1200" b="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that empowers individuals to anonymously seek and provide support 24/7.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en-US" sz="1200" b="0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Who can access? </a:t>
            </a:r>
            <a:r>
              <a:rPr lang="en-US" sz="1200" b="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Togetherall is FREE to ALL students. The online community is available and active 24/7/367 via a mobile-responsive website (www.togetherall.com)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en-US" sz="1200" b="0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What does Togetherall offer students?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Access to a </a:t>
            </a:r>
            <a:r>
              <a:rPr lang="en-CA" sz="1200" u="sng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safe, online global community </a:t>
            </a:r>
            <a:r>
              <a:rPr lang="en-CA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where individuals remain </a:t>
            </a:r>
            <a:r>
              <a:rPr lang="en-CA" sz="1200" u="sng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anonymous</a:t>
            </a:r>
            <a:r>
              <a:rPr lang="en-CA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to each other and can draw strength from others with similar </a:t>
            </a:r>
            <a:r>
              <a:rPr lang="en-CA" sz="1200" u="sng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lived experiences</a:t>
            </a:r>
            <a:r>
              <a:rPr lang="en-CA" sz="1200" u="none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- (note Togetherall does not offer 1:1 counselling or therapy of any kind, nor is it intended to be a crisis line)</a:t>
            </a:r>
            <a:r>
              <a:rPr lang="en-CA" sz="1200" u="sng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CA" sz="1200" u="none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Peace of mind knowing the online community is monitored and </a:t>
            </a:r>
            <a:r>
              <a:rPr lang="en-CA" sz="1200" u="sng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m</a:t>
            </a:r>
            <a:r>
              <a:rPr lang="en-CA" sz="1200" u="sng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oderated by registered mental health professionals </a:t>
            </a:r>
            <a:r>
              <a:rPr lang="en-CA" sz="120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(known as Wall Guides) who ensure students are kept safe and feel supported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Access to additional self-assessments, recommended resources </a:t>
            </a:r>
            <a:r>
              <a:rPr lang="en-CA" sz="120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, </a:t>
            </a:r>
            <a:r>
              <a:rPr lang="en-CA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self-guided courses and creative tools to help members express and track how they are feeling</a:t>
            </a:r>
          </a:p>
          <a:p>
            <a:pPr marL="457200" lvl="1" indent="0" algn="l">
              <a:buFont typeface="Arial" panose="020B0604020202020204" pitchFamily="34" charset="0"/>
              <a:buNone/>
            </a:pPr>
            <a:endParaRPr lang="en-CA" sz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How to register? </a:t>
            </a:r>
            <a:r>
              <a:rPr lang="en-US" sz="1200" b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Visit </a:t>
            </a:r>
            <a:r>
              <a:rPr lang="en-US" sz="1200" b="1" u="sng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www.togetherall.com </a:t>
            </a:r>
            <a:r>
              <a:rPr lang="en-US" sz="1200" b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and register using your </a:t>
            </a:r>
            <a:r>
              <a:rPr lang="en-US" sz="1200" b="0" u="sng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student email address- </a:t>
            </a:r>
            <a:r>
              <a:rPr lang="en-US" sz="1200" b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it’s that easy!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08693-38F1-4E32-878F-3FAB7B4D9AE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1169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4C9D4-AC65-314A-9B6F-A90CA7E2F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80801-721A-28C6-5394-7843B987C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B542A-0A93-31F3-E4F2-B41738E8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F34C8-07C8-B0EB-32A1-DA878E9E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116-0CA3-E2F2-7239-3EA455FE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7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B76CF-8C40-574D-2D61-C2A7CCBD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6D382-2221-E8F7-27C2-CEDBE5C97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BC68B-78E1-D1AE-EB1E-3A0D83C69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30E91-B0BA-760C-5F13-E1B281A2F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86D6C-3989-EFD8-F133-51DBB975B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1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E4F586-02FD-D9E1-4F21-FC36A6B49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3D821-CDB5-36EA-299D-F3847583F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5DF85-FE0C-FB0C-211A-7B7DCC80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ECFCD-6EEA-92C7-B2AE-1EA100FF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A2A70-3856-B544-F39D-6DD9E087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9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1BC5-7F13-3429-3E3E-A74CFF579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31F1C-1152-F6B7-4618-FA4A0FD23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BC6C7-9553-3B3E-0004-08A59156C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0702D-82AE-1BA7-0BB3-E83D1950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75C61-2113-6036-1389-A5A58407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8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0917-9307-8EED-46D3-016E228FE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1C7FC-62CC-2F34-BB41-BD1C21E9A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2AA3A-E7A8-6720-EF2D-30E84882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DCC8B-0988-371F-0C4C-F3FC27BD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54489-B94E-63B6-86A2-954DC539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5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12BED-241C-CBFF-1780-AC539FFE1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5CFE3-6266-A4EF-0E03-57F246123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3C54D-5357-EDF6-D4D2-BF3C4D833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5332B-3342-5C30-AB94-DA0638D7C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08BE8-F2DB-254A-C061-FD9BB3EC3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E92A7-3939-F54A-2685-58803AAE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7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E18E-9F45-2EBF-33BE-DF425A1CA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C2698-FB4C-91C3-B433-D6E65D6A0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0B8D4-D5E8-8045-2DAF-C5F24B60B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B996A7-F0A2-AE8B-DBB8-348269453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13102-88E4-8295-C47A-106817BA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86D541-3BBA-260A-D991-EE3292B9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67DAA1-B182-5D90-99B5-CED9D9A4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07E657-3862-237A-C6DD-ECE7BD5D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6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DB613-03B0-87B5-43D8-07EEFC121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18D37-F124-CA12-F3E7-9F2538C3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6CCC7F-FA39-D1A1-0327-3A3C83FF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BA295-1695-C55C-631E-FE40E5FA8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2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0F9913-8DF0-78F7-AB74-8A4A10520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95115-297D-97EA-0CA0-A30E98C2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2C03F-A3F6-1084-6729-AEB28CBE4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B1750-860F-2634-307C-82B18B78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E14CE-A00A-F865-2DD5-B51715E06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0B59A-41F6-09E0-8877-1763A7AAC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C293E-709D-EF0B-B5A9-05F967A51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622B8-8799-D7F5-07DE-7BCEE49EA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B24FD-F680-04C2-A2E0-5A20BA85A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8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B1E5-674D-FD62-0BC9-0CFC9172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8253FD-17EE-3763-5F61-1420DAA1E7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EE18C-75A7-3467-B12D-E6C5D4C7F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55AEF-33CE-F8BA-8E59-EB65BCF10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9428A-F405-1940-14B6-86C489169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925C3-F5A2-2E92-C1D5-3AE9E219B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0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5BFB3-8756-ED16-3B98-105619E11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30B7C-4B8A-1C4C-918A-47F84A9F0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CAF6C-5B09-A126-75A4-665A82A16E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9B3E0-FC5B-4866-970B-0F1F3B0E773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D23CC-07A5-4047-D063-5190F756D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E125E-5445-CD94-0E0D-349F24AB2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B81D-9693-4831-86E7-068A7E77DE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1C6D4A-2B00-E6E2-8220-97970A9F84B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934712" y="6705600"/>
            <a:ext cx="23510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Loyola University Maryland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97754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F6F67-27C2-4DAC-ACD3-172E03DEC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441325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n-US" b="1">
                <a:ea typeface="+mj-ea"/>
              </a:rPr>
              <a:t>To Make an Appointment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5D703C97-1372-436B-BFB6-E370DEF9F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025" y="2227263"/>
            <a:ext cx="7989888" cy="36322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endParaRPr lang="en-US" altLang="en-US" sz="800">
              <a:latin typeface="Arial Rounded MT Bold" panose="020F070403050403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>
                <a:latin typeface="Arial Rounded MT Bold" panose="020F0704030504030204" pitchFamily="34" charset="0"/>
                <a:ea typeface="ＭＳ Ｐゴシック" panose="020B0600070205080204" pitchFamily="34" charset="-128"/>
              </a:rPr>
              <a:t>										</a:t>
            </a:r>
            <a:endParaRPr lang="en-US" altLang="en-US" sz="1000">
              <a:latin typeface="Arial Rounded MT Bold" panose="020F070403050403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000">
              <a:latin typeface="Arial Rounded MT Bold" panose="020F070403050403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000">
              <a:latin typeface="Arial Rounded MT Bold" panose="020F070403050403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>
              <a:latin typeface="Arial Rounded MT Bold" panose="020F07040305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153D436-5A83-4037-A154-029ED2ACA116}"/>
              </a:ext>
            </a:extLst>
          </p:cNvPr>
          <p:cNvSpPr/>
          <p:nvPr/>
        </p:nvSpPr>
        <p:spPr>
          <a:xfrm>
            <a:off x="1981200" y="4267200"/>
            <a:ext cx="7772400" cy="1295400"/>
          </a:xfrm>
          <a:prstGeom prst="roundRect">
            <a:avLst/>
          </a:prstGeom>
          <a:solidFill>
            <a:srgbClr val="00B0F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/>
              <a:t>Review Counseling Center Website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CB35B20-E5B6-46BA-80B5-C5F928712ED6}"/>
              </a:ext>
            </a:extLst>
          </p:cNvPr>
          <p:cNvSpPr/>
          <p:nvPr/>
        </p:nvSpPr>
        <p:spPr>
          <a:xfrm>
            <a:off x="2105025" y="1824754"/>
            <a:ext cx="6248400" cy="1097835"/>
          </a:xfrm>
          <a:prstGeom prst="roundRect">
            <a:avLst/>
          </a:prstGeom>
          <a:solidFill>
            <a:srgbClr val="92D05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/>
              <a:t>Call 410.617.CARE  [2273]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80286F8-CAA7-443B-A1A7-0A92A45BE308}"/>
              </a:ext>
            </a:extLst>
          </p:cNvPr>
          <p:cNvSpPr/>
          <p:nvPr/>
        </p:nvSpPr>
        <p:spPr>
          <a:xfrm>
            <a:off x="6076950" y="3649663"/>
            <a:ext cx="3562350" cy="533400"/>
          </a:xfrm>
          <a:prstGeom prst="roundRect">
            <a:avLst/>
          </a:prstGeom>
          <a:solidFill>
            <a:srgbClr val="F04ED9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/>
              <a:t>Monday to Friday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05B5629-F161-4F18-A759-12DE34BA9C60}"/>
              </a:ext>
            </a:extLst>
          </p:cNvPr>
          <p:cNvSpPr/>
          <p:nvPr/>
        </p:nvSpPr>
        <p:spPr>
          <a:xfrm>
            <a:off x="4340226" y="2943225"/>
            <a:ext cx="3679825" cy="685800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>
                <a:solidFill>
                  <a:srgbClr val="FFFFFF"/>
                </a:solidFill>
                <a:latin typeface="Gill Sans MT" panose="020B0502020104020203" pitchFamily="34" charset="0"/>
              </a:rPr>
              <a:t>8:30 AM – 5:00 PM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99490D3-5260-4312-95B4-0859F2F9C96F}"/>
              </a:ext>
            </a:extLst>
          </p:cNvPr>
          <p:cNvSpPr/>
          <p:nvPr/>
        </p:nvSpPr>
        <p:spPr>
          <a:xfrm>
            <a:off x="2743200" y="5638800"/>
            <a:ext cx="7162800" cy="533400"/>
          </a:xfrm>
          <a:prstGeom prst="roundRect">
            <a:avLst/>
          </a:prstGeom>
          <a:solidFill>
            <a:srgbClr val="0070C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2400">
                <a:solidFill>
                  <a:schemeClr val="bg1"/>
                </a:solidFill>
              </a:rPr>
              <a:t>https://</a:t>
            </a:r>
            <a:r>
              <a:rPr lang="en-US" altLang="en-US" sz="2400" err="1">
                <a:solidFill>
                  <a:schemeClr val="bg1"/>
                </a:solidFill>
              </a:rPr>
              <a:t>www.loyola.edu</a:t>
            </a:r>
            <a:r>
              <a:rPr lang="en-US" altLang="en-US" sz="2400">
                <a:solidFill>
                  <a:schemeClr val="bg1"/>
                </a:solidFill>
              </a:rPr>
              <a:t>/department/counseling-center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1DB91-04EE-45FE-8A4E-CBBAA152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894" y="702156"/>
            <a:ext cx="8272212" cy="1013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ea typeface="+mj-ea"/>
              </a:rPr>
              <a:t>Follow Us on Social Media!</a:t>
            </a:r>
          </a:p>
        </p:txBody>
      </p:sp>
      <p:pic>
        <p:nvPicPr>
          <p:cNvPr id="5" name="Picture 5" descr="A picture containing indoor, monitor, sitting, remote&#10;&#10;Description automatically generated">
            <a:extLst>
              <a:ext uri="{FF2B5EF4-FFF2-40B4-BE49-F238E27FC236}">
                <a16:creationId xmlns:a16="http://schemas.microsoft.com/office/drawing/2014/main" id="{3A615203-1829-464C-9831-3F9A41288C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758" r="16873" b="2"/>
          <a:stretch/>
        </p:blipFill>
        <p:spPr>
          <a:xfrm>
            <a:off x="2016918" y="2361057"/>
            <a:ext cx="3721894" cy="3649219"/>
          </a:xfrm>
          <a:prstGeom prst="rect">
            <a:avLst/>
          </a:prstGeom>
        </p:spPr>
      </p:pic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7F047BDF-04D2-4B02-97EA-BEBB6552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036" y="2294166"/>
            <a:ext cx="4246737" cy="404568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>
                <a:ea typeface="ＭＳ Ｐゴシック"/>
              </a:rPr>
              <a:t>@loyolamd_counselingcenter</a:t>
            </a:r>
          </a:p>
          <a:p>
            <a:r>
              <a:rPr lang="en-US" altLang="en-US" sz="2400">
                <a:ea typeface="ＭＳ Ｐゴシック"/>
              </a:rPr>
              <a:t>Get to know staff</a:t>
            </a:r>
            <a:endParaRPr lang="en-US" sz="2400">
              <a:ea typeface="ＭＳ Ｐゴシック"/>
            </a:endParaRPr>
          </a:p>
          <a:p>
            <a:pPr eaLnBrk="1" hangingPunct="1"/>
            <a:r>
              <a:rPr lang="en-US" altLang="en-US" sz="2400">
                <a:ea typeface="ＭＳ Ｐゴシック"/>
              </a:rPr>
              <a:t>Learn about our services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>
                <a:ea typeface="ＭＳ Ｐゴシック"/>
              </a:rPr>
              <a:t>Self-care resources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E5C94586-DF8C-5C4A-B928-317048B26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4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Widescreen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Gill Sans MT</vt:lpstr>
      <vt:lpstr>Office Theme</vt:lpstr>
      <vt:lpstr>To Make an Appointment</vt:lpstr>
      <vt:lpstr>Follow Us on Social Media!</vt:lpstr>
      <vt:lpstr>PowerPoint Presentation</vt:lpstr>
    </vt:vector>
  </TitlesOfParts>
  <Company>Loyola University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Make an Appointment</dc:title>
  <dc:creator>Sunny Swift</dc:creator>
  <cp:lastModifiedBy>Sunny Swift</cp:lastModifiedBy>
  <cp:revision>1</cp:revision>
  <dcterms:created xsi:type="dcterms:W3CDTF">2023-03-30T14:33:28Z</dcterms:created>
  <dcterms:modified xsi:type="dcterms:W3CDTF">2023-03-30T14:33:53Z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da50fe2-ad8e-4b2e-b16c-4bb0954d6763_Enabled">
    <vt:lpwstr>true</vt:lpwstr>
  </property>
  <property fmtid="{D5CDD505-2E9C-101B-9397-08002B2CF9AE}" pid="3" name="MSIP_Label_6da50fe2-ad8e-4b2e-b16c-4bb0954d6763_SetDate">
    <vt:lpwstr>2023-03-30T14:33:42Z</vt:lpwstr>
  </property>
  <property fmtid="{D5CDD505-2E9C-101B-9397-08002B2CF9AE}" pid="4" name="MSIP_Label_6da50fe2-ad8e-4b2e-b16c-4bb0954d6763_Method">
    <vt:lpwstr>Standard</vt:lpwstr>
  </property>
  <property fmtid="{D5CDD505-2E9C-101B-9397-08002B2CF9AE}" pid="5" name="MSIP_Label_6da50fe2-ad8e-4b2e-b16c-4bb0954d6763_Name">
    <vt:lpwstr>Internal</vt:lpwstr>
  </property>
  <property fmtid="{D5CDD505-2E9C-101B-9397-08002B2CF9AE}" pid="6" name="MSIP_Label_6da50fe2-ad8e-4b2e-b16c-4bb0954d6763_SiteId">
    <vt:lpwstr>30ae0a8f-3cdf-44fd-af34-278bf639b85d</vt:lpwstr>
  </property>
  <property fmtid="{D5CDD505-2E9C-101B-9397-08002B2CF9AE}" pid="7" name="MSIP_Label_6da50fe2-ad8e-4b2e-b16c-4bb0954d6763_ActionId">
    <vt:lpwstr>45ade808-b044-45f6-b344-d7eeb9de05c4</vt:lpwstr>
  </property>
  <property fmtid="{D5CDD505-2E9C-101B-9397-08002B2CF9AE}" pid="8" name="MSIP_Label_6da50fe2-ad8e-4b2e-b16c-4bb0954d6763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Loyola University Maryland Internal Use Only</vt:lpwstr>
  </property>
</Properties>
</file>